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95" d="100"/>
          <a:sy n="95" d="100"/>
        </p:scale>
        <p:origin x="20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5112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CC48EBF2-4DD3-4921-9282-525E2F2F9472}" type="datetimeFigureOut">
              <a:rPr lang="en-GB" smtClean="0"/>
              <a:t>14/01/2024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643139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836299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588987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341446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914290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03232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5467344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27271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183682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14/01/2024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71673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48EBF2-4DD3-4921-9282-525E2F2F9472}" type="datetimeFigureOut">
              <a:rPr lang="en-GB" smtClean="0"/>
              <a:t>14/01/2024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405545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48EBF2-4DD3-4921-9282-525E2F2F9472}" type="datetimeFigureOut">
              <a:rPr lang="en-GB" smtClean="0"/>
              <a:t>14/01/2024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174878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48EBF2-4DD3-4921-9282-525E2F2F9472}" type="datetimeFigureOut">
              <a:rPr lang="en-GB" smtClean="0"/>
              <a:t>14/01/2024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960569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48EBF2-4DD3-4921-9282-525E2F2F9472}" type="datetimeFigureOut">
              <a:rPr lang="en-GB" smtClean="0"/>
              <a:t>14/01/2024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136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48EBF2-4DD3-4921-9282-525E2F2F9472}" type="datetimeFigureOut">
              <a:rPr lang="en-GB" smtClean="0"/>
              <a:t>14/01/2024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111640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48EBF2-4DD3-4921-9282-525E2F2F9472}" type="datetimeFigureOut">
              <a:rPr lang="en-GB" smtClean="0"/>
              <a:t>14/01/2024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1964544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C48EBF2-4DD3-4921-9282-525E2F2F9472}" type="datetimeFigureOut">
              <a:rPr lang="en-GB" smtClean="0"/>
              <a:t>14/01/2024</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93D89C9-2EDA-4E6A-AD36-360F34449706}" type="slidenum">
              <a:rPr lang="en-GB" smtClean="0"/>
              <a:t>‹#›</a:t>
            </a:fld>
            <a:endParaRPr lang="en-GB"/>
          </a:p>
        </p:txBody>
      </p:sp>
    </p:spTree>
    <p:extLst>
      <p:ext uri="{BB962C8B-B14F-4D97-AF65-F5344CB8AC3E}">
        <p14:creationId xmlns:p14="http://schemas.microsoft.com/office/powerpoint/2010/main" val="27425906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E2F89-C81F-77A8-981A-AD1ED04C3178}"/>
              </a:ext>
            </a:extLst>
          </p:cNvPr>
          <p:cNvSpPr>
            <a:spLocks noGrp="1"/>
          </p:cNvSpPr>
          <p:nvPr>
            <p:ph type="ctrTitle"/>
          </p:nvPr>
        </p:nvSpPr>
        <p:spPr/>
        <p:txBody>
          <a:bodyPr/>
          <a:lstStyle/>
          <a:p>
            <a:r>
              <a:rPr lang="en-US" dirty="0"/>
              <a:t>Retro Golf Game Update</a:t>
            </a:r>
            <a:endParaRPr lang="en-GB" dirty="0"/>
          </a:p>
        </p:txBody>
      </p:sp>
      <p:sp>
        <p:nvSpPr>
          <p:cNvPr id="3" name="Subtitle 2">
            <a:extLst>
              <a:ext uri="{FF2B5EF4-FFF2-40B4-BE49-F238E27FC236}">
                <a16:creationId xmlns:a16="http://schemas.microsoft.com/office/drawing/2014/main" id="{AB048F9B-A432-B28B-9783-6D82E6F0ABC1}"/>
              </a:ext>
            </a:extLst>
          </p:cNvPr>
          <p:cNvSpPr>
            <a:spLocks noGrp="1"/>
          </p:cNvSpPr>
          <p:nvPr>
            <p:ph type="subTitle" idx="1"/>
          </p:nvPr>
        </p:nvSpPr>
        <p:spPr/>
        <p:txBody>
          <a:bodyPr/>
          <a:lstStyle/>
          <a:p>
            <a:r>
              <a:rPr lang="en-US" b="0" i="0" dirty="0">
                <a:solidFill>
                  <a:srgbClr val="374151"/>
                </a:solidFill>
                <a:effectLst/>
                <a:latin typeface="Söhne"/>
              </a:rPr>
              <a:t>Project Overview and Progress Report</a:t>
            </a:r>
          </a:p>
          <a:p>
            <a:r>
              <a:rPr lang="en-US" dirty="0">
                <a:solidFill>
                  <a:srgbClr val="374151"/>
                </a:solidFill>
                <a:latin typeface="Söhne"/>
              </a:rPr>
              <a:t>Matthew Fish</a:t>
            </a:r>
          </a:p>
          <a:p>
            <a:r>
              <a:rPr lang="en-US" b="0" i="0" dirty="0">
                <a:solidFill>
                  <a:srgbClr val="374151"/>
                </a:solidFill>
                <a:effectLst/>
                <a:latin typeface="Söhne"/>
              </a:rPr>
              <a:t>15/01/24</a:t>
            </a:r>
          </a:p>
          <a:p>
            <a:endParaRPr lang="en-GB" dirty="0"/>
          </a:p>
        </p:txBody>
      </p:sp>
    </p:spTree>
    <p:extLst>
      <p:ext uri="{BB962C8B-B14F-4D97-AF65-F5344CB8AC3E}">
        <p14:creationId xmlns:p14="http://schemas.microsoft.com/office/powerpoint/2010/main" val="590014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623332-2040-F18B-B699-A2448BC04A18}"/>
              </a:ext>
            </a:extLst>
          </p:cNvPr>
          <p:cNvSpPr>
            <a:spLocks noGrp="1"/>
          </p:cNvSpPr>
          <p:nvPr>
            <p:ph type="title"/>
          </p:nvPr>
        </p:nvSpPr>
        <p:spPr>
          <a:xfrm>
            <a:off x="684212" y="485244"/>
            <a:ext cx="8534400" cy="1507067"/>
          </a:xfrm>
        </p:spPr>
        <p:txBody>
          <a:bodyPr>
            <a:normAutofit/>
          </a:bodyPr>
          <a:lstStyle/>
          <a:p>
            <a:r>
              <a:rPr lang="en-US" dirty="0"/>
              <a:t>Project Vision and Background</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3" name="Content Placeholder 2">
            <a:extLst>
              <a:ext uri="{FF2B5EF4-FFF2-40B4-BE49-F238E27FC236}">
                <a16:creationId xmlns:a16="http://schemas.microsoft.com/office/drawing/2014/main" id="{18A04BD0-0600-2B04-BF1E-3D79F8333A02}"/>
              </a:ext>
            </a:extLst>
          </p:cNvPr>
          <p:cNvSpPr>
            <a:spLocks noGrp="1"/>
          </p:cNvSpPr>
          <p:nvPr>
            <p:ph idx="1"/>
          </p:nvPr>
        </p:nvSpPr>
        <p:spPr>
          <a:xfrm>
            <a:off x="669395" y="1992311"/>
            <a:ext cx="8534400" cy="3947278"/>
          </a:xfrm>
        </p:spPr>
        <p:txBody>
          <a:bodyPr>
            <a:normAutofit/>
          </a:bodyPr>
          <a:lstStyle/>
          <a:p>
            <a:r>
              <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rPr>
              <a:t>Retro Golf's vision is to deliver a playable SPA web game that will give off a mini golf experience.</a:t>
            </a:r>
          </a:p>
          <a:p>
            <a:r>
              <a:rPr lang="en-US"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rPr>
              <a:t>Features of customizable characters and items.</a:t>
            </a:r>
            <a:endPar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rPr>
              <a:t>Retro Golf has emerged from a passion for nostalgic games, drawing inspiration from games like raft wars and 8 ball pool.</a:t>
            </a:r>
          </a:p>
          <a:p>
            <a:r>
              <a:rPr lang="en-US"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rPr>
              <a:t>The aim is to provide players with a nostalgic journey through a classic mini golf web game.</a:t>
            </a:r>
            <a:endPar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solidFill>
                <a:schemeClr val="tx1"/>
              </a:solidFill>
            </a:endParaRPr>
          </a:p>
        </p:txBody>
      </p:sp>
    </p:spTree>
    <p:extLst>
      <p:ext uri="{BB962C8B-B14F-4D97-AF65-F5344CB8AC3E}">
        <p14:creationId xmlns:p14="http://schemas.microsoft.com/office/powerpoint/2010/main" val="1152786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B1F28C-BE85-4D26-C031-2125D0545F60}"/>
              </a:ext>
            </a:extLst>
          </p:cNvPr>
          <p:cNvSpPr>
            <a:spLocks noGrp="1"/>
          </p:cNvSpPr>
          <p:nvPr>
            <p:ph type="title"/>
          </p:nvPr>
        </p:nvSpPr>
        <p:spPr>
          <a:xfrm>
            <a:off x="684212" y="485244"/>
            <a:ext cx="8534400" cy="1507067"/>
          </a:xfrm>
        </p:spPr>
        <p:txBody>
          <a:bodyPr>
            <a:normAutofit/>
          </a:bodyPr>
          <a:lstStyle/>
          <a:p>
            <a:r>
              <a:rPr lang="en-US" dirty="0"/>
              <a:t>Project Plan and sprints</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graphicFrame>
        <p:nvGraphicFramePr>
          <p:cNvPr id="4" name="Content Placeholder 3">
            <a:extLst>
              <a:ext uri="{FF2B5EF4-FFF2-40B4-BE49-F238E27FC236}">
                <a16:creationId xmlns:a16="http://schemas.microsoft.com/office/drawing/2014/main" id="{8C095D40-5D6C-01F8-CB29-F2E63DB864DF}"/>
              </a:ext>
            </a:extLst>
          </p:cNvPr>
          <p:cNvGraphicFramePr>
            <a:graphicFrameLocks noGrp="1"/>
          </p:cNvGraphicFramePr>
          <p:nvPr>
            <p:ph idx="1"/>
            <p:extLst>
              <p:ext uri="{D42A27DB-BD31-4B8C-83A1-F6EECF244321}">
                <p14:modId xmlns:p14="http://schemas.microsoft.com/office/powerpoint/2010/main" val="3445578838"/>
              </p:ext>
            </p:extLst>
          </p:nvPr>
        </p:nvGraphicFramePr>
        <p:xfrm>
          <a:off x="835024" y="1657944"/>
          <a:ext cx="10080628" cy="2252072"/>
        </p:xfrm>
        <a:graphic>
          <a:graphicData uri="http://schemas.openxmlformats.org/drawingml/2006/table">
            <a:tbl>
              <a:tblPr>
                <a:tableStyleId>{5C22544A-7EE6-4342-B048-85BDC9FD1C3A}</a:tableStyleId>
              </a:tblPr>
              <a:tblGrid>
                <a:gridCol w="629220">
                  <a:extLst>
                    <a:ext uri="{9D8B030D-6E8A-4147-A177-3AD203B41FA5}">
                      <a16:colId xmlns:a16="http://schemas.microsoft.com/office/drawing/2014/main" val="364309579"/>
                    </a:ext>
                  </a:extLst>
                </a:gridCol>
                <a:gridCol w="629220">
                  <a:extLst>
                    <a:ext uri="{9D8B030D-6E8A-4147-A177-3AD203B41FA5}">
                      <a16:colId xmlns:a16="http://schemas.microsoft.com/office/drawing/2014/main" val="3882162849"/>
                    </a:ext>
                  </a:extLst>
                </a:gridCol>
                <a:gridCol w="1966312">
                  <a:extLst>
                    <a:ext uri="{9D8B030D-6E8A-4147-A177-3AD203B41FA5}">
                      <a16:colId xmlns:a16="http://schemas.microsoft.com/office/drawing/2014/main" val="2053778670"/>
                    </a:ext>
                  </a:extLst>
                </a:gridCol>
                <a:gridCol w="1966312">
                  <a:extLst>
                    <a:ext uri="{9D8B030D-6E8A-4147-A177-3AD203B41FA5}">
                      <a16:colId xmlns:a16="http://schemas.microsoft.com/office/drawing/2014/main" val="3783305995"/>
                    </a:ext>
                  </a:extLst>
                </a:gridCol>
                <a:gridCol w="4889564">
                  <a:extLst>
                    <a:ext uri="{9D8B030D-6E8A-4147-A177-3AD203B41FA5}">
                      <a16:colId xmlns:a16="http://schemas.microsoft.com/office/drawing/2014/main" val="73061624"/>
                    </a:ext>
                  </a:extLst>
                </a:gridCol>
              </a:tblGrid>
              <a:tr h="159812">
                <a:tc>
                  <a:txBody>
                    <a:bodyPr/>
                    <a:lstStyle/>
                    <a:p>
                      <a:pPr algn="l" fontAlgn="b"/>
                      <a:r>
                        <a:rPr lang="en-GB" sz="1000" u="none" strike="noStrike">
                          <a:effectLst/>
                        </a:rPr>
                        <a:t>Sprint</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Date</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Tasks to take place</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US" sz="1000" u="none" strike="noStrike">
                          <a:effectLst/>
                        </a:rPr>
                        <a:t>Issues that need to be raised </a:t>
                      </a:r>
                      <a:endParaRPr lang="en-US"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Review of Meeting</a:t>
                      </a:r>
                      <a:endParaRPr lang="en-GB" sz="1000" b="0" i="0" u="none" strike="noStrike">
                        <a:solidFill>
                          <a:srgbClr val="000000"/>
                        </a:solidFill>
                        <a:effectLst/>
                        <a:latin typeface="Calibri" panose="020F0502020204030204" pitchFamily="34" charset="0"/>
                      </a:endParaRPr>
                    </a:p>
                  </a:txBody>
                  <a:tcPr marL="6659" marR="6659" marT="6659" marB="0" anchor="b"/>
                </a:tc>
                <a:extLst>
                  <a:ext uri="{0D108BD9-81ED-4DB2-BD59-A6C34878D82A}">
                    <a16:rowId xmlns:a16="http://schemas.microsoft.com/office/drawing/2014/main" val="2749847468"/>
                  </a:ext>
                </a:extLst>
              </a:tr>
              <a:tr h="1032119">
                <a:tc>
                  <a:txBody>
                    <a:bodyPr/>
                    <a:lstStyle/>
                    <a:p>
                      <a:pPr algn="r" fontAlgn="t"/>
                      <a:r>
                        <a:rPr lang="en-GB" sz="1000" u="none" strike="noStrike">
                          <a:effectLst/>
                        </a:rPr>
                        <a:t>1</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r" fontAlgn="t"/>
                      <a:r>
                        <a:rPr lang="en-GB" sz="1000" u="none" strike="noStrike" dirty="0">
                          <a:effectLst/>
                        </a:rPr>
                        <a:t>29/11/23</a:t>
                      </a:r>
                      <a:endParaRPr lang="en-GB"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a:effectLst/>
                        </a:rPr>
                        <a:t>• Create Game Design Document </a:t>
                      </a:r>
                      <a:br>
                        <a:rPr lang="en-US" sz="1000" u="none" strike="noStrike">
                          <a:effectLst/>
                        </a:rPr>
                      </a:br>
                      <a:r>
                        <a:rPr lang="en-US" sz="1000" u="none" strike="noStrike">
                          <a:effectLst/>
                        </a:rPr>
                        <a:t>• Product backlog - Functional requirements need to be defined, Create users' stories</a:t>
                      </a:r>
                      <a:br>
                        <a:rPr lang="en-US" sz="1000" u="none" strike="noStrike">
                          <a:effectLst/>
                        </a:rPr>
                      </a:br>
                      <a:r>
                        <a:rPr lang="en-US" sz="1000" u="none" strike="noStrike">
                          <a:effectLst/>
                        </a:rPr>
                        <a:t>• Research any issues that might take place </a:t>
                      </a:r>
                      <a:endParaRPr lang="en-US"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GB" sz="1000" u="none" strike="noStrike">
                          <a:effectLst/>
                        </a:rPr>
                        <a:t>• Currently no issues </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a:effectLst/>
                        </a:rPr>
                        <a:t>Overall successful. The game idea has now been chosen and the GDD and product backlog will be completed before the next sprint. No issues have risen so far but research will be taken place on issues or concerns that may arise throughout the project, so that they are expected and will be handled easier. </a:t>
                      </a:r>
                      <a:endParaRPr lang="en-US" sz="1000" b="0" i="0" u="none" strike="noStrike">
                        <a:solidFill>
                          <a:srgbClr val="000000"/>
                        </a:solidFill>
                        <a:effectLst/>
                        <a:latin typeface="Calibri" panose="020F0502020204030204" pitchFamily="34" charset="0"/>
                      </a:endParaRPr>
                    </a:p>
                  </a:txBody>
                  <a:tcPr marL="6659" marR="6659" marT="6659" marB="0"/>
                </a:tc>
                <a:extLst>
                  <a:ext uri="{0D108BD9-81ED-4DB2-BD59-A6C34878D82A}">
                    <a16:rowId xmlns:a16="http://schemas.microsoft.com/office/drawing/2014/main" val="3844209787"/>
                  </a:ext>
                </a:extLst>
              </a:tr>
              <a:tr h="1018801">
                <a:tc>
                  <a:txBody>
                    <a:bodyPr/>
                    <a:lstStyle/>
                    <a:p>
                      <a:pPr algn="r" fontAlgn="t"/>
                      <a:r>
                        <a:rPr lang="en-GB" sz="1000" u="none" strike="noStrike">
                          <a:effectLst/>
                        </a:rPr>
                        <a:t>2</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r" fontAlgn="t"/>
                      <a:r>
                        <a:rPr lang="en-GB" sz="1000" u="none" strike="noStrike">
                          <a:effectLst/>
                        </a:rPr>
                        <a:t>13/12/23</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dirty="0">
                          <a:effectLst/>
                        </a:rPr>
                        <a:t>• Create the UML diagrams</a:t>
                      </a:r>
                      <a:br>
                        <a:rPr lang="en-US" sz="1000" u="none" strike="noStrike" dirty="0">
                          <a:effectLst/>
                        </a:rPr>
                      </a:br>
                      <a:r>
                        <a:rPr lang="en-US" sz="1000" u="none" strike="noStrike" dirty="0">
                          <a:effectLst/>
                        </a:rPr>
                        <a:t>• Develop initial prototype for home page</a:t>
                      </a:r>
                      <a:endParaRPr lang="en-US"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GB" sz="1000" u="none" strike="noStrike" dirty="0">
                          <a:effectLst/>
                        </a:rPr>
                        <a:t>• Currently no issues</a:t>
                      </a:r>
                      <a:endParaRPr lang="en-GB"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dirty="0">
                          <a:effectLst/>
                        </a:rPr>
                        <a:t>Overall successful. The game design document had now been completed, alongside the product backlog, so now tasks can be planned more effectively meaning deadlines will not be missed. Issues and challenges have been researched and noted down to make sure that they can be tackled easier if they appear. The initial prototype is now the priority to get completed so that an overall idea for the game can be shown. </a:t>
                      </a:r>
                      <a:endParaRPr lang="en-US" sz="1000" b="0" i="0" u="none" strike="noStrike" dirty="0">
                        <a:solidFill>
                          <a:srgbClr val="000000"/>
                        </a:solidFill>
                        <a:effectLst/>
                        <a:latin typeface="Calibri" panose="020F0502020204030204" pitchFamily="34" charset="0"/>
                      </a:endParaRPr>
                    </a:p>
                  </a:txBody>
                  <a:tcPr marL="6659" marR="6659" marT="6659" marB="0"/>
                </a:tc>
                <a:extLst>
                  <a:ext uri="{0D108BD9-81ED-4DB2-BD59-A6C34878D82A}">
                    <a16:rowId xmlns:a16="http://schemas.microsoft.com/office/drawing/2014/main" val="945303805"/>
                  </a:ext>
                </a:extLst>
              </a:tr>
            </a:tbl>
          </a:graphicData>
        </a:graphic>
      </p:graphicFrame>
      <p:sp>
        <p:nvSpPr>
          <p:cNvPr id="6" name="TextBox 5">
            <a:extLst>
              <a:ext uri="{FF2B5EF4-FFF2-40B4-BE49-F238E27FC236}">
                <a16:creationId xmlns:a16="http://schemas.microsoft.com/office/drawing/2014/main" id="{39343463-1FCD-21BD-3497-45FD6D77F140}"/>
              </a:ext>
            </a:extLst>
          </p:cNvPr>
          <p:cNvSpPr txBox="1"/>
          <p:nvPr/>
        </p:nvSpPr>
        <p:spPr>
          <a:xfrm>
            <a:off x="835024" y="4145334"/>
            <a:ext cx="5710990" cy="2308324"/>
          </a:xfrm>
          <a:prstGeom prst="rect">
            <a:avLst/>
          </a:prstGeom>
          <a:noFill/>
        </p:spPr>
        <p:txBody>
          <a:bodyPr wrap="square" rtlCol="0">
            <a:spAutoFit/>
          </a:bodyPr>
          <a:lstStyle/>
          <a:p>
            <a:r>
              <a:rPr lang="en-US" b="1" u="sng" dirty="0">
                <a:solidFill>
                  <a:schemeClr val="bg2">
                    <a:lumMod val="60000"/>
                    <a:lumOff val="40000"/>
                  </a:schemeClr>
                </a:solidFill>
              </a:rPr>
              <a:t>Plan</a:t>
            </a:r>
          </a:p>
          <a:p>
            <a:pPr marL="285750" indent="-285750">
              <a:buFont typeface="Arial" panose="020B0604020202020204" pitchFamily="34" charset="0"/>
              <a:buChar char="•"/>
            </a:pPr>
            <a:r>
              <a:rPr lang="en-US" dirty="0">
                <a:solidFill>
                  <a:schemeClr val="bg2">
                    <a:lumMod val="60000"/>
                    <a:lumOff val="40000"/>
                  </a:schemeClr>
                </a:solidFill>
              </a:rPr>
              <a:t>Targeted to males aged 18-24</a:t>
            </a:r>
          </a:p>
          <a:p>
            <a:pPr marL="285750" indent="-285750">
              <a:buFont typeface="Arial" panose="020B0604020202020204" pitchFamily="34" charset="0"/>
              <a:buChar char="•"/>
            </a:pPr>
            <a:r>
              <a:rPr lang="en-US" dirty="0">
                <a:solidFill>
                  <a:schemeClr val="bg2">
                    <a:lumMod val="60000"/>
                    <a:lumOff val="40000"/>
                  </a:schemeClr>
                </a:solidFill>
              </a:rPr>
              <a:t>Leaderboard to track score and minutes spent playing</a:t>
            </a:r>
          </a:p>
          <a:p>
            <a:pPr marL="285750" indent="-285750">
              <a:buFont typeface="Arial" panose="020B0604020202020204" pitchFamily="34" charset="0"/>
              <a:buChar char="•"/>
            </a:pPr>
            <a:r>
              <a:rPr lang="en-US" dirty="0">
                <a:solidFill>
                  <a:schemeClr val="bg2">
                    <a:lumMod val="60000"/>
                    <a:lumOff val="40000"/>
                  </a:schemeClr>
                </a:solidFill>
              </a:rPr>
              <a:t>Controls for shot angle and power</a:t>
            </a:r>
          </a:p>
          <a:p>
            <a:pPr marL="285750" indent="-285750">
              <a:buFont typeface="Arial" panose="020B0604020202020204" pitchFamily="34" charset="0"/>
              <a:buChar char="•"/>
            </a:pPr>
            <a:r>
              <a:rPr lang="en-US" dirty="0">
                <a:solidFill>
                  <a:schemeClr val="bg2">
                    <a:lumMod val="60000"/>
                    <a:lumOff val="40000"/>
                  </a:schemeClr>
                </a:solidFill>
              </a:rPr>
              <a:t>Different themes across each level </a:t>
            </a:r>
          </a:p>
          <a:p>
            <a:pPr marL="285750" indent="-285750">
              <a:buFont typeface="Arial" panose="020B0604020202020204" pitchFamily="34" charset="0"/>
              <a:buChar char="•"/>
            </a:pPr>
            <a:r>
              <a:rPr lang="en-US" dirty="0">
                <a:solidFill>
                  <a:schemeClr val="bg2">
                    <a:lumMod val="60000"/>
                    <a:lumOff val="40000"/>
                  </a:schemeClr>
                </a:solidFill>
              </a:rPr>
              <a:t>Customizable Features</a:t>
            </a:r>
          </a:p>
          <a:p>
            <a:pPr marL="285750" indent="-285750">
              <a:buFont typeface="Arial" panose="020B0604020202020204" pitchFamily="34" charset="0"/>
              <a:buChar char="•"/>
            </a:pPr>
            <a:endParaRPr lang="en-GB" dirty="0">
              <a:solidFill>
                <a:srgbClr val="0070C0"/>
              </a:solidFill>
            </a:endParaRPr>
          </a:p>
        </p:txBody>
      </p:sp>
    </p:spTree>
    <p:extLst>
      <p:ext uri="{BB962C8B-B14F-4D97-AF65-F5344CB8AC3E}">
        <p14:creationId xmlns:p14="http://schemas.microsoft.com/office/powerpoint/2010/main" val="2193888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UML models</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pic>
        <p:nvPicPr>
          <p:cNvPr id="5" name="Picture 4">
            <a:extLst>
              <a:ext uri="{FF2B5EF4-FFF2-40B4-BE49-F238E27FC236}">
                <a16:creationId xmlns:a16="http://schemas.microsoft.com/office/drawing/2014/main" id="{E222620F-4573-BBF1-AD73-9B7836C1ED27}"/>
              </a:ext>
            </a:extLst>
          </p:cNvPr>
          <p:cNvPicPr>
            <a:picLocks noChangeAspect="1"/>
          </p:cNvPicPr>
          <p:nvPr/>
        </p:nvPicPr>
        <p:blipFill>
          <a:blip r:embed="rId2"/>
          <a:stretch>
            <a:fillRect/>
          </a:stretch>
        </p:blipFill>
        <p:spPr>
          <a:xfrm>
            <a:off x="372532" y="2202226"/>
            <a:ext cx="4642070" cy="4231547"/>
          </a:xfrm>
          <a:prstGeom prst="rect">
            <a:avLst/>
          </a:prstGeom>
        </p:spPr>
      </p:pic>
      <p:sp>
        <p:nvSpPr>
          <p:cNvPr id="6" name="TextBox 5">
            <a:extLst>
              <a:ext uri="{FF2B5EF4-FFF2-40B4-BE49-F238E27FC236}">
                <a16:creationId xmlns:a16="http://schemas.microsoft.com/office/drawing/2014/main" id="{D0A97C62-34AD-8BE3-A965-9C2D7C88D76A}"/>
              </a:ext>
            </a:extLst>
          </p:cNvPr>
          <p:cNvSpPr txBox="1"/>
          <p:nvPr/>
        </p:nvSpPr>
        <p:spPr>
          <a:xfrm>
            <a:off x="372532" y="1812758"/>
            <a:ext cx="2113994" cy="369332"/>
          </a:xfrm>
          <a:prstGeom prst="rect">
            <a:avLst/>
          </a:prstGeom>
          <a:noFill/>
        </p:spPr>
        <p:txBody>
          <a:bodyPr wrap="square" rtlCol="0">
            <a:spAutoFit/>
          </a:bodyPr>
          <a:lstStyle/>
          <a:p>
            <a:r>
              <a:rPr lang="en-US" dirty="0"/>
              <a:t>User Cases</a:t>
            </a:r>
            <a:endParaRPr lang="en-GB" dirty="0"/>
          </a:p>
        </p:txBody>
      </p:sp>
      <p:sp>
        <p:nvSpPr>
          <p:cNvPr id="16" name="TextBox 15">
            <a:extLst>
              <a:ext uri="{FF2B5EF4-FFF2-40B4-BE49-F238E27FC236}">
                <a16:creationId xmlns:a16="http://schemas.microsoft.com/office/drawing/2014/main" id="{114D7FF5-17BE-F41D-2108-F1F6A950B198}"/>
              </a:ext>
            </a:extLst>
          </p:cNvPr>
          <p:cNvSpPr txBox="1"/>
          <p:nvPr/>
        </p:nvSpPr>
        <p:spPr>
          <a:xfrm>
            <a:off x="5641136" y="1717869"/>
            <a:ext cx="1974534" cy="369332"/>
          </a:xfrm>
          <a:prstGeom prst="rect">
            <a:avLst/>
          </a:prstGeom>
          <a:noFill/>
        </p:spPr>
        <p:txBody>
          <a:bodyPr wrap="square" rtlCol="0">
            <a:spAutoFit/>
          </a:bodyPr>
          <a:lstStyle/>
          <a:p>
            <a:r>
              <a:rPr lang="en-US" dirty="0"/>
              <a:t>Class Diagrams</a:t>
            </a:r>
            <a:endParaRPr lang="en-GB" dirty="0"/>
          </a:p>
        </p:txBody>
      </p:sp>
      <p:pic>
        <p:nvPicPr>
          <p:cNvPr id="18" name="Picture 17">
            <a:extLst>
              <a:ext uri="{FF2B5EF4-FFF2-40B4-BE49-F238E27FC236}">
                <a16:creationId xmlns:a16="http://schemas.microsoft.com/office/drawing/2014/main" id="{BDEF455C-C3B1-A023-683C-BF7CD404653D}"/>
              </a:ext>
            </a:extLst>
          </p:cNvPr>
          <p:cNvPicPr>
            <a:picLocks noChangeAspect="1"/>
          </p:cNvPicPr>
          <p:nvPr/>
        </p:nvPicPr>
        <p:blipFill>
          <a:blip r:embed="rId3"/>
          <a:stretch>
            <a:fillRect/>
          </a:stretch>
        </p:blipFill>
        <p:spPr>
          <a:xfrm>
            <a:off x="5584430" y="2196972"/>
            <a:ext cx="5524979" cy="2972058"/>
          </a:xfrm>
          <a:prstGeom prst="rect">
            <a:avLst/>
          </a:prstGeom>
        </p:spPr>
      </p:pic>
    </p:spTree>
    <p:extLst>
      <p:ext uri="{BB962C8B-B14F-4D97-AF65-F5344CB8AC3E}">
        <p14:creationId xmlns:p14="http://schemas.microsoft.com/office/powerpoint/2010/main" val="1125841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Initial Prototype</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pic>
        <p:nvPicPr>
          <p:cNvPr id="4" name="2024-01-14 20-31-04">
            <a:hlinkClick r:id="" action="ppaction://media"/>
            <a:extLst>
              <a:ext uri="{FF2B5EF4-FFF2-40B4-BE49-F238E27FC236}">
                <a16:creationId xmlns:a16="http://schemas.microsoft.com/office/drawing/2014/main" id="{547FAA4B-AF3D-DD59-0ADC-E93759138E6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38313" y="2068513"/>
            <a:ext cx="6683792" cy="3759632"/>
          </a:xfrm>
        </p:spPr>
      </p:pic>
    </p:spTree>
    <p:extLst>
      <p:ext uri="{BB962C8B-B14F-4D97-AF65-F5344CB8AC3E}">
        <p14:creationId xmlns:p14="http://schemas.microsoft.com/office/powerpoint/2010/main" val="4262711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Issues and Challenges faced</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3" name="Content Placeholder 2">
            <a:extLst>
              <a:ext uri="{FF2B5EF4-FFF2-40B4-BE49-F238E27FC236}">
                <a16:creationId xmlns:a16="http://schemas.microsoft.com/office/drawing/2014/main" id="{56F87829-36A5-9101-6F81-B416220FD229}"/>
              </a:ext>
            </a:extLst>
          </p:cNvPr>
          <p:cNvSpPr>
            <a:spLocks noGrp="1"/>
          </p:cNvSpPr>
          <p:nvPr>
            <p:ph idx="1"/>
          </p:nvPr>
        </p:nvSpPr>
        <p:spPr>
          <a:xfrm>
            <a:off x="684212" y="2068511"/>
            <a:ext cx="8534400" cy="3615267"/>
          </a:xfrm>
        </p:spPr>
        <p:txBody>
          <a:bodyPr>
            <a:normAutofit/>
          </a:bodyPr>
          <a:lstStyle/>
          <a:p>
            <a:r>
              <a:rPr lang="en-US" dirty="0">
                <a:solidFill>
                  <a:schemeClr val="tx1"/>
                </a:solidFill>
              </a:rPr>
              <a:t>No issues for the first 2 sprints</a:t>
            </a:r>
          </a:p>
          <a:p>
            <a:r>
              <a:rPr lang="en-US" dirty="0">
                <a:solidFill>
                  <a:schemeClr val="tx1"/>
                </a:solidFill>
              </a:rPr>
              <a:t>Issues that may arise: Creating leaderboard, storing data, creating shot power bar, adding customization.</a:t>
            </a:r>
          </a:p>
          <a:p>
            <a:r>
              <a:rPr lang="en-US" dirty="0">
                <a:solidFill>
                  <a:schemeClr val="tx1"/>
                </a:solidFill>
              </a:rPr>
              <a:t>Issues that have been faced: Game functionality, complete redesign of home page caused a small setback.</a:t>
            </a:r>
          </a:p>
          <a:p>
            <a:r>
              <a:rPr lang="en-US" dirty="0">
                <a:solidFill>
                  <a:schemeClr val="tx1"/>
                </a:solidFill>
              </a:rPr>
              <a:t>Biggest Challenge to face: Completing the game in the time.</a:t>
            </a:r>
          </a:p>
          <a:p>
            <a:endParaRPr lang="en-GB" dirty="0">
              <a:solidFill>
                <a:schemeClr val="tx1"/>
              </a:solidFill>
            </a:endParaRPr>
          </a:p>
        </p:txBody>
      </p:sp>
    </p:spTree>
    <p:extLst>
      <p:ext uri="{BB962C8B-B14F-4D97-AF65-F5344CB8AC3E}">
        <p14:creationId xmlns:p14="http://schemas.microsoft.com/office/powerpoint/2010/main" val="2761170830"/>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0</TotalTime>
  <Words>388</Words>
  <Application>Microsoft Office PowerPoint</Application>
  <PresentationFormat>Widescreen</PresentationFormat>
  <Paragraphs>41</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Söhne</vt:lpstr>
      <vt:lpstr>Wingdings 3</vt:lpstr>
      <vt:lpstr>Slice</vt:lpstr>
      <vt:lpstr>Retro Golf Game Update</vt:lpstr>
      <vt:lpstr>Project Vision and Background</vt:lpstr>
      <vt:lpstr>Project Plan and sprints</vt:lpstr>
      <vt:lpstr>UML models</vt:lpstr>
      <vt:lpstr>Initial Prototype</vt:lpstr>
      <vt:lpstr>Issues and Challenges faced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Retro Golf Game Update</dc:title>
  <dc:creator>(s) Matthew Fish</dc:creator>
  <cp:lastModifiedBy>(s) Matthew Fish</cp:lastModifiedBy>
  <cp:revision>4</cp:revision>
  <dcterms:created xsi:type="dcterms:W3CDTF">2024-01-11T19:17:57Z</dcterms:created>
  <dcterms:modified xsi:type="dcterms:W3CDTF">2024-01-14T21:42:01Z</dcterms:modified>
</cp:coreProperties>
</file>

<file path=docProps/thumbnail.jpeg>
</file>